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66FF66"/>
    <a:srgbClr val="00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CB770-8857-4FFE-977C-375F30D64D3E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5B0ED-6BAC-42EC-90C5-63962BC96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5B0ED-6BAC-42EC-90C5-63962BC964D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1"/>
            <a:ext cx="7772400" cy="214311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>
            <a:normAutofit/>
          </a:bodyPr>
          <a:lstStyle>
            <a:lvl1pPr>
              <a:defRPr sz="3200" b="1" baseline="0">
                <a:solidFill>
                  <a:srgbClr val="FF0000"/>
                </a:solidFill>
              </a:defRPr>
            </a:lvl1pPr>
          </a:lstStyle>
          <a:p>
            <a:r>
              <a:rPr lang="ru-RU" dirty="0" smtClean="0"/>
              <a:t>Что такое психологическое здоровье подростка?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643182"/>
            <a:ext cx="6400800" cy="299561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 marL="0" indent="0" algn="ctr">
              <a:buNone/>
              <a:defRPr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Это гармония с самим собой и с окружающей средой: другими людьми и природой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трелка вниз 8"/>
          <p:cNvSpPr/>
          <p:nvPr userDrawn="1"/>
        </p:nvSpPr>
        <p:spPr>
          <a:xfrm>
            <a:off x="4500562" y="1643050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2455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67028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1434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9542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37001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3898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18160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159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5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4322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6041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23D44-671A-409B-A487-8CB6AB620FD8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33809-27AA-40B2-ABE7-B167445A180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54143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4857760"/>
            <a:ext cx="7215238" cy="1500198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Сохранение психологического здоровья  подростка- залог успешных детско родительских отношений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571604" y="5072074"/>
            <a:ext cx="6929486" cy="12144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Рисунок 11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C:\Users\Эльвира\Desktop\12052003_3GR6U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642918"/>
            <a:ext cx="6000750" cy="3981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76662123"/>
      </p:ext>
    </p:extLst>
  </p:cSld>
  <p:clrMapOvr>
    <a:masterClrMapping/>
  </p:clrMapOvr>
  <p:transition>
    <p:dissolve/>
    <p:sndAc>
      <p:stSnd>
        <p:snd r:embed="rId3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Что такое психологическое здоровье подростка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Это гармония с самим с собой и окружающем миром: другими людьми и природой</a:t>
            </a:r>
            <a:endParaRPr lang="ru-RU" dirty="0"/>
          </a:p>
        </p:txBody>
      </p:sp>
    </p:spTree>
  </p:cSld>
  <p:clrMapOvr>
    <a:masterClrMapping/>
  </p:clrMapOvr>
  <p:transition>
    <p:wipe dir="r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011354"/>
          </a:xfrm>
        </p:spPr>
        <p:txBody>
          <a:bodyPr>
            <a:noAutofit/>
          </a:bodyPr>
          <a:lstStyle/>
          <a:p>
            <a:r>
              <a:rPr lang="ru-RU" sz="3600" dirty="0" smtClean="0"/>
              <a:t> </a:t>
            </a:r>
            <a:br>
              <a:rPr lang="ru-RU" sz="36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Психологическое здоровье подростков можно рассматривать как систему, состоящую из трех компонентов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714620"/>
            <a:ext cx="8186766" cy="341154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Предполагает осознание ценности, уникальности себя и окружающих (</a:t>
            </a:r>
            <a:r>
              <a:rPr lang="ru-RU" sz="2400" dirty="0" err="1" smtClean="0"/>
              <a:t>аксиологический</a:t>
            </a:r>
            <a:r>
              <a:rPr lang="ru-RU" sz="2400" dirty="0" smtClean="0"/>
              <a:t>)</a:t>
            </a:r>
            <a:endParaRPr lang="ru-RU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Наличие способности концентрировать сознание на самом себе, своем внутреннем мире и своем месте во взаимоотношениях с другими (</a:t>
            </a:r>
            <a:r>
              <a:rPr lang="ru-RU" sz="2400" dirty="0" smtClean="0"/>
              <a:t>инструментальный)</a:t>
            </a:r>
            <a:endParaRPr lang="ru-RU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Наличие потребности в саморазвитии, принятия ответственности за свою жизнь. (</a:t>
            </a:r>
            <a:r>
              <a:rPr lang="ru-RU" sz="2400" dirty="0" err="1" smtClean="0"/>
              <a:t>потребностно-мотивационн</a:t>
            </a:r>
            <a:r>
              <a:rPr lang="ru-RU" sz="1600" dirty="0" err="1" smtClean="0"/>
              <a:t>ЫЙ</a:t>
            </a:r>
            <a:r>
              <a:rPr lang="ru-RU" sz="1600" dirty="0" smtClean="0"/>
              <a:t>)</a:t>
            </a:r>
            <a:endParaRPr lang="ru-RU" sz="2400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3857620" y="2500306"/>
            <a:ext cx="1270450" cy="9286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осознание ценности, уникальности себя.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99FF99"/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В подростковом возрасте частично разрушается личностная целостность (Э. </a:t>
            </a:r>
            <a:r>
              <a:rPr lang="ru-RU" dirty="0" err="1" smtClean="0"/>
              <a:t>Эриксон</a:t>
            </a:r>
            <a:r>
              <a:rPr lang="ru-RU" dirty="0" smtClean="0"/>
              <a:t>) за счет быстрых качественных изменений в телесном облике, сексуальном развитии, мышлении и т.п. Это может сопровождаться снижением самооценки, нарушением телесного </a:t>
            </a:r>
            <a:r>
              <a:rPr lang="ru-RU" dirty="0" err="1" smtClean="0"/>
              <a:t>самовосприятия</a:t>
            </a:r>
            <a:r>
              <a:rPr lang="ru-RU" dirty="0" smtClean="0"/>
              <a:t>, некоторым повышением тревожности. Поэтому особую остроту для подростка приобретает поддержка родителями его временно ослабевшего </a:t>
            </a:r>
            <a:r>
              <a:rPr lang="en-US" dirty="0" smtClean="0"/>
              <a:t>«</a:t>
            </a:r>
            <a:r>
              <a:rPr lang="ru-RU" dirty="0" smtClean="0"/>
              <a:t>Я</a:t>
            </a:r>
            <a:r>
              <a:rPr lang="en-US" dirty="0" smtClean="0"/>
              <a:t>» </a:t>
            </a:r>
            <a:r>
              <a:rPr lang="ru-RU" dirty="0" smtClean="0"/>
              <a:t>через удовлетворение потребности в любви и принятии. </a:t>
            </a:r>
            <a:endParaRPr lang="ru-RU" dirty="0"/>
          </a:p>
        </p:txBody>
      </p:sp>
    </p:spTree>
  </p:cSld>
  <p:clrMapOvr>
    <a:masterClrMapping/>
  </p:clrMapOvr>
  <p:transition>
    <p:plus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7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концентрация сознания на самом себе, своем внутреннем мире и своем месте во взаимоотношениях с другими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99FF99"/>
          </a:solidFill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В подростковом возрасте становится возможным существенное развитие рефлексии при наличии для этого определенных условий. Важнейшее из них — удовлетворение потребности в самораскрытии. Раскрывая себя другому, подросток открывает себя сам. Подросток должен иметь возможность говорить с родителями на любые темы, которые его волнуют. Но он будет это делать только в том случае, если уверен, что не встретит резкого осуждения своих взглядов, стиля поведения, одежды, друзей. Родители вправе думать по ряду вопросов по-другому, но и подросток может иметь собственное мнение, которое с уважением должно быть выслушано родителями. 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circl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саморазвитие, принятие ответственности за свою жизнь.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99FF99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	Следует помнить, что подросток, с одной стороны, стремится к самостоятельности и отстаивает ее, с другой — не всегда может ее использовать. Поэтому главная задача родителей — способствовать становлению зрелой самостоятельности подростка. Родители обычно имеют в виду в основном обязанности подростка (самостоятельно убрать квартиру, постирать и т.п.), подростки — в основном права (самостоятельно выбирать одежду, время сна, прихода домой и т.п.). </a:t>
            </a:r>
          </a:p>
          <a:p>
            <a:pPr>
              <a:buNone/>
            </a:pPr>
            <a:r>
              <a:rPr lang="ru-RU" sz="2400" dirty="0" smtClean="0"/>
              <a:t>	В деятельность, которая самостоятельно выполняется подростком, должны равномерно включаться действия, отражающие как его права, так и обязанности.</a:t>
            </a:r>
            <a:endParaRPr lang="ru-RU" dirty="0"/>
          </a:p>
        </p:txBody>
      </p:sp>
    </p:spTree>
  </p:cSld>
  <p:clrMapOvr>
    <a:masterClrMapping/>
  </p:clrMapOvr>
  <p:transition>
    <p:diamond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«ЧУЖИЕ РАССКАЗЫ»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4900" dirty="0" smtClean="0"/>
              <a:t>Отрывок из беседы с Леной </a:t>
            </a:r>
          </a:p>
          <a:p>
            <a:pPr>
              <a:buNone/>
            </a:pPr>
            <a:r>
              <a:rPr lang="ru-RU" sz="4900" dirty="0" smtClean="0"/>
              <a:t>— Расскажи немного о себе: как дела, как настроение?</a:t>
            </a:r>
          </a:p>
          <a:p>
            <a:pPr>
              <a:buNone/>
            </a:pPr>
            <a:r>
              <a:rPr lang="ru-RU" sz="4900" dirty="0" smtClean="0"/>
              <a:t>— Так себе.</a:t>
            </a:r>
          </a:p>
          <a:p>
            <a:pPr>
              <a:buNone/>
            </a:pPr>
            <a:r>
              <a:rPr lang="ru-RU" sz="4900" dirty="0" smtClean="0"/>
              <a:t>— Почему?</a:t>
            </a:r>
          </a:p>
          <a:p>
            <a:pPr>
              <a:buNone/>
            </a:pPr>
            <a:r>
              <a:rPr lang="ru-RU" sz="4900" dirty="0" smtClean="0"/>
              <a:t>— Готовлюсь к очередному скандалу с матерью.</a:t>
            </a:r>
          </a:p>
          <a:p>
            <a:pPr>
              <a:buNone/>
            </a:pPr>
            <a:r>
              <a:rPr lang="ru-RU" sz="4900" dirty="0" smtClean="0"/>
              <a:t>— А почему ты так уверена, что он будет?</a:t>
            </a:r>
          </a:p>
          <a:p>
            <a:pPr>
              <a:buNone/>
            </a:pPr>
            <a:r>
              <a:rPr lang="ru-RU" sz="4900" dirty="0" smtClean="0"/>
              <a:t>— Будет, еще как будет.</a:t>
            </a:r>
          </a:p>
          <a:p>
            <a:pPr>
              <a:buNone/>
            </a:pPr>
            <a:r>
              <a:rPr lang="ru-RU" sz="4900" dirty="0" smtClean="0"/>
              <a:t>— Что же ты такого сделала?</a:t>
            </a:r>
          </a:p>
          <a:p>
            <a:pPr>
              <a:buNone/>
            </a:pPr>
            <a:r>
              <a:rPr lang="ru-RU" sz="4900" dirty="0" smtClean="0"/>
              <a:t>— Еще не сделала, но обязательно сделаю. Она мне на день рождения подружки пойти не разрешила, а я все равно пойду.</a:t>
            </a:r>
          </a:p>
          <a:p>
            <a:pPr>
              <a:buNone/>
            </a:pPr>
            <a:r>
              <a:rPr lang="ru-RU" sz="4900" dirty="0" smtClean="0"/>
              <a:t>— Может быть, мама волнуется, переживает за тебя?</a:t>
            </a:r>
          </a:p>
          <a:p>
            <a:pPr>
              <a:buNone/>
            </a:pPr>
            <a:r>
              <a:rPr lang="ru-RU" sz="4900" dirty="0" smtClean="0"/>
              <a:t>— Ну да, переживает она! Она мной совсем не интересуется. Такое ощущение, что ей все равно, что в моей жизни происходит. Интересуется она только учебой. Вот здесь, да. Все до запятой выспросит. А про что другое спросить... Никогда в жизни.</a:t>
            </a:r>
          </a:p>
          <a:p>
            <a:pPr>
              <a:buNone/>
            </a:pPr>
            <a:r>
              <a:rPr lang="ru-RU" sz="4900" dirty="0" smtClean="0"/>
              <a:t>— Так уж никогда?</a:t>
            </a:r>
          </a:p>
          <a:p>
            <a:pPr>
              <a:buNone/>
            </a:pPr>
            <a:r>
              <a:rPr lang="ru-RU" sz="4900" dirty="0" smtClean="0"/>
              <a:t>— Ну ни о чем важном по крайней мере. Я порой даже удивляюсь. Вы представляете, я уже полгода с парнем встречаюсь, причем парень старше меня на 5 лет</a:t>
            </a:r>
          </a:p>
          <a:p>
            <a:pPr>
              <a:buNone/>
            </a:pPr>
            <a:r>
              <a:rPr lang="ru-RU" sz="4900" dirty="0" smtClean="0"/>
              <a:t>— А ты не думаешь, что родителям может быть неловко с собственным ребенком на такие темы заговаривать, они ведь по-другому воспитаны. Ты не пробовала сама начать разговор?</a:t>
            </a:r>
          </a:p>
          <a:p>
            <a:pPr>
              <a:buNone/>
            </a:pPr>
            <a:r>
              <a:rPr lang="ru-RU" sz="4900" dirty="0" smtClean="0"/>
              <a:t>— Можно подумать, мне легко первой начать разговор на эту тему. Я же не знаю, как мать отреагирует. Может, мне еще хуже будет.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628652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Отрывок из беседы с Мишей (15 лет)</a:t>
            </a:r>
          </a:p>
          <a:p>
            <a:r>
              <a:rPr lang="ru-RU" dirty="0" smtClean="0"/>
              <a:t>— Миш, как дела?</a:t>
            </a:r>
          </a:p>
          <a:p>
            <a:r>
              <a:rPr lang="ru-RU" dirty="0" smtClean="0"/>
              <a:t>— Вам интересно?</a:t>
            </a:r>
          </a:p>
          <a:p>
            <a:r>
              <a:rPr lang="ru-RU" dirty="0" smtClean="0"/>
              <a:t>— Если бы не было интересно, то не спрашивала бы.</a:t>
            </a:r>
          </a:p>
          <a:p>
            <a:r>
              <a:rPr lang="ru-RU" dirty="0" smtClean="0"/>
              <a:t>— Ну в общем-то нормально. Хотя вот </a:t>
            </a:r>
            <a:r>
              <a:rPr lang="en-US" dirty="0" smtClean="0"/>
              <a:t>«</a:t>
            </a:r>
            <a:r>
              <a:rPr lang="ru-RU" dirty="0" smtClean="0"/>
              <a:t>двойка</a:t>
            </a:r>
            <a:r>
              <a:rPr lang="en-US" dirty="0" smtClean="0"/>
              <a:t>» </a:t>
            </a:r>
            <a:r>
              <a:rPr lang="ru-RU" dirty="0" smtClean="0"/>
              <a:t>была. А с родителями пообщаться не удается. Они слишком заняты добыванием денег. Иногда я спрашиваю их о чем-то, а они плавно переходят на престижность моей будущей профессии, ее </a:t>
            </a:r>
            <a:r>
              <a:rPr lang="ru-RU" dirty="0" err="1" smtClean="0"/>
              <a:t>оплачиваемость</a:t>
            </a:r>
            <a:r>
              <a:rPr lang="ru-RU" dirty="0" smtClean="0"/>
              <a:t>, на какие курсы мне еще пойти. Шуток не понимают. Мы орем друг на друга и разбегаемся по своим привычным углам: мать — к телефону, отец весь заворачивается в газеты, я — к компьютеру. Мне неинтересно с ними. Я уже не маленький, могу сам решать, что мне делать в этой жизни.</a:t>
            </a:r>
          </a:p>
          <a:p>
            <a:r>
              <a:rPr lang="ru-RU" dirty="0" smtClean="0"/>
              <a:t>— Но ты же понимаешь, что для твоего же благополучия лучше найти с родителями общий язык.</a:t>
            </a:r>
          </a:p>
          <a:p>
            <a:r>
              <a:rPr lang="ru-RU" dirty="0" smtClean="0"/>
              <a:t>— Да, вы правы. Но только они считают, что я полностью должен соответствовать их мнению обо мне. Им не нравится музыка, которую я слушаю, потому что отец в мои годы слушал другую. Им не нравится девушка, которой я иногда звоню. Им не нравится мой единственный друг. Такое впечатление, что они надели на меня своеобразный поводок. Но не выйдет, собачка заболела бешенством, а это всерьез и надолго. А я ведь думал, что им хватит того, что я хорошо учусь, подаю надежды. Меня не понимают, да я и сам себя не понимаю. Почему я усложняю свою жизнь, делаю себя таким одиноким? Я — изгой. Знаете мою тайную мечту? Я хочу пользоваться вниманием женского пола. Я пока не знаю, зачем мне это нужно. Может быть, мне нужна ласка. Может быть, нежность. Но мое тело! Многие девчонки до сих пор называют меня глистой в обмороке. Что же мне делать?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571480"/>
            <a:ext cx="45720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Чувства и переживания подростка заслуживают внимания со стороны родителей. Именно принятие, сопереживание и внимание со стороны родителей и есть основа доверительных отношений в семье, залог настоящего и будущего взаимопонимания. 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821</Words>
  <Application>Microsoft Office PowerPoint</Application>
  <PresentationFormat>Экран (4:3)</PresentationFormat>
  <Paragraphs>42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Сохранение психологического здоровья  подростка- залог успешных детско родительских отношений</vt:lpstr>
      <vt:lpstr>Что такое психологическое здоровье подростка</vt:lpstr>
      <vt:lpstr>  Психологическое здоровье подростков можно рассматривать как систему, состоящую из трех компонентов</vt:lpstr>
      <vt:lpstr>осознание ценности, уникальности себя.</vt:lpstr>
      <vt:lpstr>концентрация сознания на самом себе, своем внутреннем мире и своем месте во взаимоотношениях с другими</vt:lpstr>
      <vt:lpstr> саморазвитие, принятие ответственности за свою жизнь.</vt:lpstr>
      <vt:lpstr>МЕТОД «ЧУЖИЕ РАССКАЗЫ»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Сохранение психологического здоровья  подростка- залог успешных детско родительских отношений</dc:title>
  <dc:creator>Эльвира</dc:creator>
  <cp:lastModifiedBy>Эльвира</cp:lastModifiedBy>
  <cp:revision>27</cp:revision>
  <dcterms:created xsi:type="dcterms:W3CDTF">2012-08-11T12:56:44Z</dcterms:created>
  <dcterms:modified xsi:type="dcterms:W3CDTF">2014-09-25T09:41:51Z</dcterms:modified>
</cp:coreProperties>
</file>